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2"/>
  </p:notesMasterIdLst>
  <p:handoutMasterIdLst>
    <p:handoutMasterId r:id="rId53"/>
  </p:handoutMasterIdLst>
  <p:sldIdLst>
    <p:sldId id="280" r:id="rId3"/>
    <p:sldId id="347" r:id="rId4"/>
    <p:sldId id="384" r:id="rId5"/>
    <p:sldId id="364" r:id="rId6"/>
    <p:sldId id="366" r:id="rId7"/>
    <p:sldId id="385" r:id="rId8"/>
    <p:sldId id="386" r:id="rId9"/>
    <p:sldId id="387" r:id="rId10"/>
    <p:sldId id="388" r:id="rId11"/>
    <p:sldId id="369" r:id="rId12"/>
    <p:sldId id="340" r:id="rId13"/>
    <p:sldId id="355" r:id="rId14"/>
    <p:sldId id="391" r:id="rId15"/>
    <p:sldId id="341" r:id="rId16"/>
    <p:sldId id="361" r:id="rId17"/>
    <p:sldId id="389" r:id="rId18"/>
    <p:sldId id="362" r:id="rId19"/>
    <p:sldId id="380" r:id="rId20"/>
    <p:sldId id="390" r:id="rId21"/>
    <p:sldId id="392" r:id="rId22"/>
    <p:sldId id="345" r:id="rId23"/>
    <p:sldId id="349" r:id="rId24"/>
    <p:sldId id="351" r:id="rId25"/>
    <p:sldId id="363" r:id="rId26"/>
    <p:sldId id="352" r:id="rId27"/>
    <p:sldId id="344" r:id="rId28"/>
    <p:sldId id="356" r:id="rId29"/>
    <p:sldId id="367" r:id="rId30"/>
    <p:sldId id="393" r:id="rId31"/>
    <p:sldId id="407" r:id="rId32"/>
    <p:sldId id="395" r:id="rId33"/>
    <p:sldId id="397" r:id="rId34"/>
    <p:sldId id="396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12" r:id="rId45"/>
    <p:sldId id="408" r:id="rId46"/>
    <p:sldId id="409" r:id="rId47"/>
    <p:sldId id="414" r:id="rId48"/>
    <p:sldId id="411" r:id="rId49"/>
    <p:sldId id="410" r:id="rId50"/>
    <p:sldId id="413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2904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4447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9413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5748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9290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5025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5295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951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4017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821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7948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7046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1579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8246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25937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10551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81488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7249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34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2765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0133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37464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15238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7613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36905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375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31899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83884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8555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86350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16672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7272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90795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25086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4809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30898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31674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84744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57762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43432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42217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6068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4783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560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8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1500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5849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3624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12.11.2020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ckblaze.com/blog/2018-hard-drive-failure-rat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665299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8/fast18-vajha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811"/>
              </p:ext>
            </p:extLst>
          </p:nvPr>
        </p:nvGraphicFramePr>
        <p:xfrm>
          <a:off x="0" y="365761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Способы проверки целостности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dirty="0"/>
                        <a:t>У нас упоминались</a:t>
                      </a:r>
                      <a:r>
                        <a:rPr lang="ru-RU" baseline="0" dirty="0"/>
                        <a:t> два инструмента для проверки целостности данных: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Cyclic redundancy checks,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Криптографические </a:t>
                      </a:r>
                      <a:r>
                        <a:rPr lang="ru-RU" dirty="0" err="1"/>
                        <a:t>хеш</a:t>
                      </a:r>
                      <a:r>
                        <a:rPr lang="ru-RU" dirty="0"/>
                        <a:t>-суммы.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ru-RU" dirty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dirty="0"/>
                        <a:t>Обсудим их детальнее.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305153"/>
                  </p:ext>
                </p:extLst>
              </p:nvPr>
            </p:nvGraphicFramePr>
            <p:xfrm>
              <a:off x="0" y="365760"/>
              <a:ext cx="12192000" cy="49475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Cyclic Redundancy Check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Рассмотрим сообщение как последовательность</a:t>
                          </a:r>
                          <a:r>
                            <a:rPr lang="ru-RU" baseline="0" dirty="0"/>
                            <a:t> битов (элеметов </a:t>
                          </a:r>
                          <a:r>
                            <a:rPr lang="en-US" baseline="0" dirty="0"/>
                            <a:t>GF(2)</a:t>
                          </a:r>
                          <a:r>
                            <a:rPr lang="ru-RU" baseline="0" dirty="0"/>
                            <a:t>)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ru-RU" baseline="0" dirty="0"/>
                            <a:t>и сопоставим ему многочлен из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↭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…+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Возьмём многочлен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степени </a:t>
                          </a:r>
                          <a:r>
                            <a:rPr lang="en-US" dirty="0"/>
                            <a:t>d, </a:t>
                          </a:r>
                          <a:r>
                            <a:rPr lang="ru-RU" dirty="0"/>
                            <a:t>посчитаем</a:t>
                          </a:r>
                          <a:r>
                            <a:rPr lang="ru-RU" baseline="0" dirty="0"/>
                            <a:t> </a:t>
                          </a:r>
                          <a:r>
                            <a:rPr lang="en-US" baseline="0" dirty="0"/>
                            <a:t>r(X) – </a:t>
                          </a:r>
                          <a:r>
                            <a:rPr lang="ru-RU" baseline="0" dirty="0"/>
                            <a:t>остаток от деления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r(X) </a:t>
                          </a:r>
                          <a:r>
                            <a:rPr lang="ru-RU" dirty="0"/>
                            <a:t>называется </a:t>
                          </a:r>
                          <a:r>
                            <a:rPr lang="en-US" dirty="0"/>
                            <a:t>CRC </a:t>
                          </a:r>
                          <a:r>
                            <a:rPr lang="ru-RU" dirty="0"/>
                            <a:t>сообщения </a:t>
                          </a:r>
                          <a:r>
                            <a:rPr lang="en-US" dirty="0"/>
                            <a:t>M.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Теперь построим многочлен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Ему соответствует</a:t>
                          </a:r>
                          <a:r>
                            <a:rPr lang="ru-RU" baseline="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dirty="0"/>
                            <a:t>, к которому дописали биты, равные коэффициентам </a:t>
                          </a:r>
                          <a:r>
                            <a:rPr lang="en-US" dirty="0"/>
                            <a:t>r</a:t>
                          </a:r>
                          <a:r>
                            <a:rPr lang="en-US" baseline="0" dirty="0"/>
                            <a:t> (</a:t>
                          </a:r>
                          <a:r>
                            <a:rPr lang="ru-RU" baseline="0" dirty="0"/>
                            <a:t>внимание: </a:t>
                          </a:r>
                          <a:r>
                            <a:rPr lang="en-US" baseline="0" dirty="0"/>
                            <a:t>r </a:t>
                          </a:r>
                          <a:r>
                            <a:rPr lang="ru-RU" baseline="0" dirty="0"/>
                            <a:t>может быть степени меньше </a:t>
                          </a:r>
                          <a:r>
                            <a:rPr lang="en-US" baseline="0" dirty="0"/>
                            <a:t>m, </a:t>
                          </a:r>
                          <a:r>
                            <a:rPr lang="ru-RU" baseline="0" dirty="0"/>
                            <a:t>тогда считаем коэффициенты при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ru-RU" baseline="0" dirty="0"/>
                            <a:t>старших степенях нулями</a:t>
                          </a:r>
                          <a:r>
                            <a:rPr lang="en-US" baseline="0" dirty="0"/>
                            <a:t>)</a:t>
                          </a:r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CRC </a:t>
                          </a:r>
                          <a:r>
                            <a:rPr lang="ru-RU" dirty="0"/>
                            <a:t>очень хорошо приспособлены для аппаратной</a:t>
                          </a:r>
                          <a:r>
                            <a:rPr lang="ru-RU" baseline="0" dirty="0"/>
                            <a:t> реализации: из арифметических операций нужен только </a:t>
                          </a:r>
                          <a:r>
                            <a:rPr lang="en-US" baseline="0" dirty="0"/>
                            <a:t>XOR.</a:t>
                          </a:r>
                        </a:p>
                        <a:p>
                          <a:endParaRPr lang="en-US" baseline="0" dirty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baseline="0" dirty="0"/>
                            <a:t>Многочлен </a:t>
                          </a:r>
                          <a:r>
                            <a:rPr lang="en-US" baseline="0" dirty="0"/>
                            <a:t>C(X) </a:t>
                          </a:r>
                          <a:r>
                            <a:rPr lang="ru-RU" baseline="0" dirty="0"/>
                            <a:t>подбирается так, чтобы обеспечить обнаружение определённых типов ошибок.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305153"/>
                  </p:ext>
                </p:extLst>
              </p:nvPr>
            </p:nvGraphicFramePr>
            <p:xfrm>
              <a:off x="0" y="365760"/>
              <a:ext cx="12192000" cy="49475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Cyclic Redundancy Check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03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268" b="-1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871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19318"/>
              </p:ext>
            </p:extLst>
          </p:nvPr>
        </p:nvGraphicFramePr>
        <p:xfrm>
          <a:off x="0" y="365760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466">
                <a:tc>
                  <a:txBody>
                    <a:bodyPr/>
                    <a:lstStyle/>
                    <a:p>
                      <a:r>
                        <a:rPr lang="ru-RU" sz="2400" dirty="0"/>
                        <a:t>Ошибки,</a:t>
                      </a:r>
                      <a:r>
                        <a:rPr lang="ru-RU" sz="2400" baseline="0" dirty="0"/>
                        <a:t> которые находит </a:t>
                      </a:r>
                      <a:r>
                        <a:rPr lang="en-US" sz="2400" baseline="0" dirty="0"/>
                        <a:t>CRC (</a:t>
                      </a:r>
                      <a:r>
                        <a:rPr lang="ru-RU" sz="2400" baseline="0" dirty="0"/>
                        <a:t>упражнения</a:t>
                      </a:r>
                      <a:r>
                        <a:rPr lang="en-US" sz="2400" baseline="0" dirty="0"/>
                        <a:t>)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Если </a:t>
                      </a:r>
                      <a:r>
                        <a:rPr lang="en-US" dirty="0"/>
                        <a:t>C(X) </a:t>
                      </a:r>
                      <a:r>
                        <a:rPr lang="ru-RU" dirty="0"/>
                        <a:t>имеет два и более ненулевых коэффициентов, то он определяет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любую ошибку, изменяющую только один бит.</a:t>
                      </a:r>
                      <a:endParaRPr lang="ru-RU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Если в разложении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на неприводимые множители есть многочлен степени </a:t>
                      </a:r>
                      <a:r>
                        <a:rPr lang="en-US" baseline="0" dirty="0"/>
                        <a:t>m, </a:t>
                      </a:r>
                      <a:r>
                        <a:rPr lang="ru-RU" baseline="0" dirty="0"/>
                        <a:t>то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определяет любую ошибку, изменяющую только два бита, расположенных на расстоянии, меньшем </a:t>
                      </a:r>
                      <a:r>
                        <a:rPr lang="en-US" baseline="0" dirty="0"/>
                        <a:t>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Если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делится на </a:t>
                      </a:r>
                      <a:r>
                        <a:rPr lang="en-US" baseline="0" dirty="0"/>
                        <a:t>X+1, </a:t>
                      </a:r>
                      <a:r>
                        <a:rPr lang="ru-RU" baseline="0" dirty="0"/>
                        <a:t>то он определяет любую ошибку, меняющую нечётное число бит.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5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05241"/>
              </p:ext>
            </p:extLst>
          </p:nvPr>
        </p:nvGraphicFramePr>
        <p:xfrm>
          <a:off x="0" y="365760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466">
                <a:tc>
                  <a:txBody>
                    <a:bodyPr/>
                    <a:lstStyle/>
                    <a:p>
                      <a:r>
                        <a:rPr lang="en-US" sz="2400" dirty="0"/>
                        <a:t>Cyclic Redundancy Check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6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Типичная схема применения </a:t>
                      </a:r>
                      <a:r>
                        <a:rPr lang="en-US" dirty="0"/>
                        <a:t>CRC: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something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some fields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u64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crc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Вычислить </a:t>
                      </a:r>
                      <a:r>
                        <a:rPr lang="en-US" dirty="0"/>
                        <a:t>CRC </a:t>
                      </a:r>
                      <a:r>
                        <a:rPr lang="ru-RU" dirty="0"/>
                        <a:t>всех полей структуры, кроме </a:t>
                      </a:r>
                      <a:r>
                        <a:rPr lang="en-US" dirty="0"/>
                        <a:t>something-&gt;</a:t>
                      </a:r>
                      <a:r>
                        <a:rPr lang="en-US" dirty="0" err="1"/>
                        <a:t>crc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Записать в </a:t>
                      </a:r>
                      <a:r>
                        <a:rPr lang="en-US" dirty="0"/>
                        <a:t>something-&gt;</a:t>
                      </a:r>
                      <a:r>
                        <a:rPr lang="en-US" dirty="0" err="1"/>
                        <a:t>crc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такое значение, чтобы </a:t>
                      </a:r>
                      <a:r>
                        <a:rPr lang="en-US" dirty="0"/>
                        <a:t>CRC </a:t>
                      </a:r>
                      <a:r>
                        <a:rPr lang="ru-RU" dirty="0"/>
                        <a:t>от всей структуры равнялся нулю.</a:t>
                      </a: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b="1" dirty="0"/>
                        <a:t>Упражнение:</a:t>
                      </a:r>
                      <a:r>
                        <a:rPr lang="ru-RU" dirty="0"/>
                        <a:t> пусть дано сообщение </a:t>
                      </a:r>
                      <a:r>
                        <a:rPr lang="en-US" dirty="0"/>
                        <a:t>M </a:t>
                      </a:r>
                      <a:r>
                        <a:rPr lang="ru-RU" dirty="0"/>
                        <a:t>и порождающий многочлен </a:t>
                      </a:r>
                      <a:r>
                        <a:rPr lang="en-US" dirty="0"/>
                        <a:t>C(X)</a:t>
                      </a:r>
                      <a:r>
                        <a:rPr lang="ru-RU" dirty="0"/>
                        <a:t> степени </a:t>
                      </a:r>
                      <a:r>
                        <a:rPr lang="en-US" dirty="0"/>
                        <a:t>d. </a:t>
                      </a:r>
                      <a:r>
                        <a:rPr lang="ru-RU" dirty="0"/>
                        <a:t>Найти целое</a:t>
                      </a:r>
                      <a:r>
                        <a:rPr lang="en-US" dirty="0"/>
                        <a:t> d-</a:t>
                      </a:r>
                      <a:r>
                        <a:rPr lang="ru-RU" dirty="0"/>
                        <a:t>битовое число </a:t>
                      </a:r>
                      <a:r>
                        <a:rPr lang="en-US" dirty="0"/>
                        <a:t>X </a:t>
                      </a:r>
                      <a:r>
                        <a:rPr lang="ru-RU" dirty="0"/>
                        <a:t>такое, что </a:t>
                      </a:r>
                      <a:r>
                        <a:rPr lang="en-US" dirty="0"/>
                        <a:t>CRC(</a:t>
                      </a:r>
                      <a:r>
                        <a:rPr lang="en-US" dirty="0" err="1"/>
                        <a:t>concat</a:t>
                      </a:r>
                      <a:r>
                        <a:rPr lang="en-US" dirty="0"/>
                        <a:t>(M, X)) = 0.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01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36272"/>
              </p:ext>
            </p:extLst>
          </p:nvPr>
        </p:nvGraphicFramePr>
        <p:xfrm>
          <a:off x="-1" y="365760"/>
          <a:ext cx="12192000" cy="228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70">
                <a:tc gridSpan="3">
                  <a:txBody>
                    <a:bodyPr/>
                    <a:lstStyle/>
                    <a:p>
                      <a:r>
                        <a:rPr lang="ru-RU" sz="2400" dirty="0"/>
                        <a:t>Примеры </a:t>
                      </a:r>
                      <a:r>
                        <a:rPr lang="en-US" sz="2400" dirty="0"/>
                        <a:t>CRC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Где применяется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Порождающий</a:t>
                      </a:r>
                      <a:r>
                        <a:rPr lang="ru-RU" baseline="0" dirty="0"/>
                        <a:t> многочлен</a:t>
                      </a:r>
                      <a:r>
                        <a:rPr lang="en-US" baseline="30000" dirty="0"/>
                        <a:t>*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CRC-16-CCITT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Bluetooth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0x1021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CRC-16-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0x8005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Ethernet,</a:t>
                      </a:r>
                      <a:r>
                        <a:rPr lang="en-US" baseline="0" dirty="0"/>
                        <a:t> SATA, MPEG-2, </a:t>
                      </a:r>
                      <a:r>
                        <a:rPr lang="en-US" baseline="0" dirty="0" err="1"/>
                        <a:t>gzip</a:t>
                      </a:r>
                      <a:r>
                        <a:rPr lang="en-US" baseline="0" dirty="0"/>
                        <a:t>, bzip2, PNG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0x04C11DB7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CRC-32C (Castagnoli)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iSCSI, SCTP, SSE4.2, </a:t>
                      </a:r>
                      <a:r>
                        <a:rPr lang="en-US" dirty="0" err="1"/>
                        <a:t>btrfs</a:t>
                      </a:r>
                      <a:r>
                        <a:rPr lang="en-US" dirty="0"/>
                        <a:t>, ext4, </a:t>
                      </a:r>
                      <a:r>
                        <a:rPr lang="en-US" dirty="0" err="1"/>
                        <a:t>Ceph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0x1EDC6F41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104238"/>
            <a:ext cx="8597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Отдельные биты числа рассматриваются как коэффициенты порождающего многочлена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ru-RU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3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180"/>
              </p:ext>
            </p:extLst>
          </p:nvPr>
        </p:nvGraphicFramePr>
        <p:xfrm>
          <a:off x="0" y="365760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ru-RU" sz="2400" dirty="0"/>
                        <a:t>Криптографические хеши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en-US" dirty="0"/>
                        <a:t>CRC </a:t>
                      </a:r>
                      <a:r>
                        <a:rPr lang="ru-RU" dirty="0"/>
                        <a:t>очень просты в вычислении</a:t>
                      </a:r>
                      <a:r>
                        <a:rPr lang="ru-RU" baseline="0" dirty="0"/>
                        <a:t> и обнаруживают простые ошибки. Но их легко обмануть намеренными ошибками</a:t>
                      </a:r>
                      <a:r>
                        <a:rPr lang="en-US" baseline="0" dirty="0"/>
                        <a:t>.</a:t>
                      </a: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Проверяет наличие ошибки во всех данных, но делает это с помощью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assert(),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Забыли рассмотреть случай, когда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IO 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завершается неудачно и в заголовке транзакции, и в журнале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Использует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Adler32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для проверки целостности данных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Adler32 </a:t>
                      </a:r>
                      <a:r>
                        <a:rPr lang="ru-RU" dirty="0"/>
                        <a:t>построен для определения ошибок архиваторов и годится только для коротких строк. Проверка больших блоков в </a:t>
                      </a: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из-за этого ненадёжна и </a:t>
                      </a: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может возвращать повреждённые данные.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4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0"/>
          <a:ext cx="12192000" cy="3017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ru-RU" sz="2400" dirty="0"/>
                        <a:t>Криптографические хеши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en-US" dirty="0"/>
                        <a:t>CRC </a:t>
                      </a:r>
                      <a:r>
                        <a:rPr lang="ru-RU" dirty="0"/>
                        <a:t>очень просты в вычислении</a:t>
                      </a:r>
                      <a:r>
                        <a:rPr lang="ru-RU" baseline="0" dirty="0"/>
                        <a:t> и обнаруживают простые ошибки. Но их легко обмануть намеренными ошибками</a:t>
                      </a:r>
                      <a:r>
                        <a:rPr lang="en-US" baseline="0" dirty="0"/>
                        <a:t>.</a:t>
                      </a: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Для</a:t>
                      </a:r>
                      <a:r>
                        <a:rPr lang="ru-RU" baseline="0" dirty="0"/>
                        <a:t> надёжной проверки того, что блок данных не был повреждён или изменён, применяются криптографические хеши:</a:t>
                      </a: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MD4, MD5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SHA1, SHA-256, SHA-384, SHA-512.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baseline="0" dirty="0"/>
                        <a:t>На них полагаются, поскольку сейчас не известно алгоритмов поиска коллизий этих хешей, кроме перебора</a:t>
                      </a:r>
                      <a:r>
                        <a:rPr lang="en-US" baseline="0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Для </a:t>
                      </a:r>
                      <a:r>
                        <a:rPr lang="en-US" baseline="0" dirty="0"/>
                        <a:t>MD4, MD5 </a:t>
                      </a:r>
                      <a:r>
                        <a:rPr lang="ru-RU" baseline="0" dirty="0"/>
                        <a:t>и</a:t>
                      </a:r>
                      <a:r>
                        <a:rPr lang="en-US" baseline="0" dirty="0"/>
                        <a:t> SHA1 – </a:t>
                      </a:r>
                      <a:r>
                        <a:rPr lang="ru-RU" baseline="0" dirty="0"/>
                        <a:t>большого числа вариантов,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Для </a:t>
                      </a:r>
                      <a:r>
                        <a:rPr lang="en-US" baseline="0" dirty="0"/>
                        <a:t>SHA-256 </a:t>
                      </a:r>
                      <a:r>
                        <a:rPr lang="ru-RU" baseline="0" dirty="0"/>
                        <a:t>и старше – полного перебора.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5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51249"/>
              </p:ext>
            </p:extLst>
          </p:nvPr>
        </p:nvGraphicFramePr>
        <p:xfrm>
          <a:off x="-1" y="365764"/>
          <a:ext cx="12192000" cy="228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406">
                <a:tc gridSpan="3">
                  <a:txBody>
                    <a:bodyPr/>
                    <a:lstStyle/>
                    <a:p>
                      <a:r>
                        <a:rPr lang="ru-RU" sz="2400" dirty="0"/>
                        <a:t>Примерная скорость</a:t>
                      </a:r>
                      <a:r>
                        <a:rPr lang="ru-RU" sz="2400" baseline="0" dirty="0"/>
                        <a:t> вычисления хешей и </a:t>
                      </a:r>
                      <a:r>
                        <a:rPr lang="en-US" sz="2400" baseline="0" dirty="0"/>
                        <a:t>CRC</a:t>
                      </a:r>
                      <a:r>
                        <a:rPr lang="en-US" sz="2400" baseline="30000" dirty="0"/>
                        <a:t>*</a:t>
                      </a:r>
                      <a:endParaRPr lang="ru-RU" sz="2400" baseline="30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GB/sec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Cycles/byte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CRC32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MD5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SHA-1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SHA-512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153682"/>
            <a:ext cx="529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Данные для реализаций из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ISA-L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на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Xeon 8180 (Neon City)</a:t>
            </a:r>
            <a:endParaRPr lang="ru-RU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00729"/>
              </p:ext>
            </p:extLst>
          </p:nvPr>
        </p:nvGraphicFramePr>
        <p:xfrm>
          <a:off x="0" y="365761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Пример проверки целостности дерева:</a:t>
                      </a:r>
                      <a:r>
                        <a:rPr lang="ru-RU" sz="2400" baseline="0" dirty="0"/>
                        <a:t> </a:t>
                      </a:r>
                      <a:r>
                        <a:rPr lang="en-US" sz="2400" baseline="0" dirty="0" err="1"/>
                        <a:t>Merkle</a:t>
                      </a:r>
                      <a:r>
                        <a:rPr lang="en-US" sz="2400" baseline="0" dirty="0"/>
                        <a:t> trees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19451"/>
              </p:ext>
            </p:extLst>
          </p:nvPr>
        </p:nvGraphicFramePr>
        <p:xfrm>
          <a:off x="4830284" y="1141349"/>
          <a:ext cx="2209494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</a:t>
                      </a:r>
                    </a:p>
                    <a:p>
                      <a:pPr algn="ctr"/>
                      <a:r>
                        <a:rPr lang="en-US" dirty="0"/>
                        <a:t>HASH(hash0 + hash1)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59560"/>
              </p:ext>
            </p:extLst>
          </p:nvPr>
        </p:nvGraphicFramePr>
        <p:xfrm>
          <a:off x="2049137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HASH(hash0-0 + hash0-1)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166"/>
              </p:ext>
            </p:extLst>
          </p:nvPr>
        </p:nvGraphicFramePr>
        <p:xfrm>
          <a:off x="7165858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HASH(hash1-0 + hash1-1)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266656"/>
              </p:ext>
            </p:extLst>
          </p:nvPr>
        </p:nvGraphicFramePr>
        <p:xfrm>
          <a:off x="951734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6282"/>
              </p:ext>
            </p:extLst>
          </p:nvPr>
        </p:nvGraphicFramePr>
        <p:xfrm>
          <a:off x="3600679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>
            <a:endCxn id="7" idx="0"/>
          </p:cNvCxnSpPr>
          <p:nvPr/>
        </p:nvCxnSpPr>
        <p:spPr>
          <a:xfrm flipH="1">
            <a:off x="3373609" y="1781429"/>
            <a:ext cx="1456675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7033656" y="1781429"/>
            <a:ext cx="1456674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2049136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0"/>
          </p:cNvCxnSpPr>
          <p:nvPr/>
        </p:nvCxnSpPr>
        <p:spPr>
          <a:xfrm flipH="1">
            <a:off x="4698081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22980"/>
              </p:ext>
            </p:extLst>
          </p:nvPr>
        </p:nvGraphicFramePr>
        <p:xfrm>
          <a:off x="6064173" y="3601167"/>
          <a:ext cx="2194805" cy="6403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3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13279"/>
              </p:ext>
            </p:extLst>
          </p:nvPr>
        </p:nvGraphicFramePr>
        <p:xfrm>
          <a:off x="8713118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endCxn id="27" idx="0"/>
          </p:cNvCxnSpPr>
          <p:nvPr/>
        </p:nvCxnSpPr>
        <p:spPr>
          <a:xfrm flipH="1">
            <a:off x="7161575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0"/>
          </p:cNvCxnSpPr>
          <p:nvPr/>
        </p:nvCxnSpPr>
        <p:spPr>
          <a:xfrm flipH="1">
            <a:off x="9810520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0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Пример проверки целостности дерева:</a:t>
                      </a:r>
                      <a:r>
                        <a:rPr lang="ru-RU" sz="2400" baseline="0" dirty="0"/>
                        <a:t> </a:t>
                      </a:r>
                      <a:r>
                        <a:rPr lang="en-US" sz="2400" baseline="0" dirty="0" err="1"/>
                        <a:t>Merkle</a:t>
                      </a:r>
                      <a:r>
                        <a:rPr lang="en-US" sz="2400" baseline="0" dirty="0"/>
                        <a:t> trees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Применения: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проверка целостности структуры дерева каталогов и дерева </a:t>
                      </a:r>
                      <a:r>
                        <a:rPr lang="ru-RU" dirty="0" err="1"/>
                        <a:t>екстентов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ZFS, </a:t>
                      </a:r>
                      <a:r>
                        <a:rPr lang="en-US" dirty="0" err="1"/>
                        <a:t>btrfs</a:t>
                      </a:r>
                      <a:r>
                        <a:rPr lang="en-US" dirty="0"/>
                        <a:t>),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проверка подлинности данных в </a:t>
                      </a:r>
                      <a:r>
                        <a:rPr lang="en-US" dirty="0"/>
                        <a:t>p2p-</a:t>
                      </a:r>
                      <a:r>
                        <a:rPr lang="ru-RU" dirty="0"/>
                        <a:t>сетях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быстрое определение частей деревьев, подлежащих синхронизации в распределённой БД (например, </a:t>
                      </a:r>
                      <a:r>
                        <a:rPr lang="en-US" dirty="0"/>
                        <a:t>DynamoDB).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30284" y="1141349"/>
          <a:ext cx="2209494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</a:t>
                      </a:r>
                    </a:p>
                    <a:p>
                      <a:pPr algn="ctr"/>
                      <a:r>
                        <a:rPr lang="en-US" dirty="0"/>
                        <a:t>HASH(hash0 + hash1)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49137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HASH(hash0-0 + hash0-1)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65858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HASH(hash1-0 + hash1-1)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51734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600679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>
            <a:endCxn id="7" idx="0"/>
          </p:cNvCxnSpPr>
          <p:nvPr/>
        </p:nvCxnSpPr>
        <p:spPr>
          <a:xfrm flipH="1">
            <a:off x="3373609" y="1781429"/>
            <a:ext cx="1456675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7033656" y="1781429"/>
            <a:ext cx="1456674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2049136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0"/>
          </p:cNvCxnSpPr>
          <p:nvPr/>
        </p:nvCxnSpPr>
        <p:spPr>
          <a:xfrm flipH="1">
            <a:off x="4698081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064173" y="3601167"/>
          <a:ext cx="2194805" cy="6403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3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713118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endCxn id="27" idx="0"/>
          </p:cNvCxnSpPr>
          <p:nvPr/>
        </p:nvCxnSpPr>
        <p:spPr>
          <a:xfrm flipH="1">
            <a:off x="7161575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0"/>
          </p:cNvCxnSpPr>
          <p:nvPr/>
        </p:nvCxnSpPr>
        <p:spPr>
          <a:xfrm flipH="1">
            <a:off x="9810520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1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379"/>
              </p:ext>
            </p:extLst>
          </p:nvPr>
        </p:nvGraphicFramePr>
        <p:xfrm>
          <a:off x="0" y="375005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Статистика </a:t>
                      </a:r>
                      <a:r>
                        <a:rPr lang="en-US" sz="2400" dirty="0" err="1"/>
                        <a:t>Backblaze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по</a:t>
                      </a:r>
                      <a:r>
                        <a:rPr lang="ru-RU" sz="2400" baseline="0" dirty="0"/>
                        <a:t> поломкам</a:t>
                      </a:r>
                      <a:r>
                        <a:rPr lang="en-US" sz="2400" baseline="0" dirty="0"/>
                        <a:t> HDD </a:t>
                      </a:r>
                      <a:r>
                        <a:rPr lang="ru-RU" sz="2400" baseline="0" dirty="0"/>
                        <a:t>в </a:t>
                      </a:r>
                      <a:r>
                        <a:rPr lang="en-US" sz="2400" baseline="0" dirty="0"/>
                        <a:t>2018 </a:t>
                      </a:r>
                      <a:r>
                        <a:rPr lang="ru-RU" sz="2400" baseline="0" dirty="0"/>
                        <a:t>году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Поломки среди наиболее многочисленных дисков составили</a:t>
                      </a:r>
                      <a:r>
                        <a:rPr lang="en-US" dirty="0"/>
                        <a:t>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hlinkClick r:id="rId3"/>
                        </a:rPr>
                        <a:t>https://www.backblaze.com/blog/2018-hard-drive-failure-rates/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В 2015 наблюдались поломки </a:t>
                      </a:r>
                      <a:r>
                        <a:rPr lang="en-US" dirty="0"/>
                        <a:t>3.31% </a:t>
                      </a:r>
                      <a:r>
                        <a:rPr lang="ru-RU" dirty="0"/>
                        <a:t>дисков от </a:t>
                      </a:r>
                      <a:r>
                        <a:rPr lang="en-US" dirty="0"/>
                        <a:t>Seagate.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3387"/>
              </p:ext>
            </p:extLst>
          </p:nvPr>
        </p:nvGraphicFramePr>
        <p:xfrm>
          <a:off x="2032000" y="1416405"/>
          <a:ext cx="8127999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</a:t>
                      </a:r>
                      <a:r>
                        <a:rPr lang="ru-RU" baseline="0" dirty="0"/>
                        <a:t> дисков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% поломавшихся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ST12000NM00007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ST8000NM0055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ST4000DM000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2.28%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68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1608"/>
              </p:ext>
            </p:extLst>
          </p:nvPr>
        </p:nvGraphicFramePr>
        <p:xfrm>
          <a:off x="0" y="365760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en-US" sz="2400" dirty="0"/>
                        <a:t>RAID – Redundant Array of Independent (Inexpensive) Disks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ru-RU" dirty="0"/>
                        <a:t>Для чего нужен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Большая надёжность, чем у отдельных дисков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Большая вместимость, чем у отдельных дисков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50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RAID0 (stipe)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Данные</a:t>
                      </a:r>
                      <a:r>
                        <a:rPr lang="ru-RU" baseline="0" dirty="0"/>
                        <a:t> разрезаются на последовательные куски длины </a:t>
                      </a:r>
                      <a:r>
                        <a:rPr lang="en-US" baseline="0" dirty="0"/>
                        <a:t>N * B, </a:t>
                      </a:r>
                      <a:r>
                        <a:rPr lang="ru-RU" baseline="0" dirty="0"/>
                        <a:t>каждый кусок разделяется на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частей, которые записываются на различные диски: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    Диск </a:t>
            </a:r>
            <a:r>
              <a:rPr lang="en-US" dirty="0"/>
              <a:t>N-1</a:t>
            </a:r>
            <a:endParaRPr lang="ru-RU" dirty="0"/>
          </a:p>
        </p:txBody>
      </p:sp>
      <p:sp>
        <p:nvSpPr>
          <p:cNvPr id="9" name="Right Arrow 8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ight Arrow 9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ight Arrow 10"/>
          <p:cNvSpPr/>
          <p:nvPr/>
        </p:nvSpPr>
        <p:spPr>
          <a:xfrm>
            <a:off x="7804664" y="2957382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ight Arrow 11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ight Arrow 12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ight Arrow 13"/>
          <p:cNvSpPr/>
          <p:nvPr/>
        </p:nvSpPr>
        <p:spPr>
          <a:xfrm>
            <a:off x="7816335" y="2585408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ight Arrow 14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ight Arrow 15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ight Arrow 16"/>
          <p:cNvSpPr/>
          <p:nvPr/>
        </p:nvSpPr>
        <p:spPr>
          <a:xfrm>
            <a:off x="7792235" y="18197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11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RAID1 (mirror)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Каждый диск в массиве содержит</a:t>
                      </a:r>
                      <a:r>
                        <a:rPr lang="ru-RU" baseline="0" dirty="0"/>
                        <a:t> одни и те же данные:</a:t>
                      </a:r>
                      <a:br>
                        <a:rPr lang="ru-RU" baseline="0" dirty="0"/>
                      </a:b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    Диск </a:t>
            </a:r>
            <a:r>
              <a:rPr lang="en-US" dirty="0"/>
              <a:t>N-1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65183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303059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743393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59645" y="2481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297521" y="24655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71188" y="17165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304599" y="17268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743393" y="24696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7745027" y="17268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67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состоит из </a:t>
                      </a:r>
                      <a:r>
                        <a:rPr lang="en-US" dirty="0"/>
                        <a:t>N</a:t>
                      </a:r>
                      <a:r>
                        <a:rPr lang="ru-RU" dirty="0"/>
                        <a:t>+1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дисков.</a:t>
                      </a:r>
                      <a:r>
                        <a:rPr lang="ru-RU" baseline="0" dirty="0"/>
                        <a:t> На первых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дисках данные хранятся, как на </a:t>
                      </a:r>
                      <a:r>
                        <a:rPr lang="en-US" baseline="0" dirty="0"/>
                        <a:t>RAID0.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На последнем диске каждый блок вычисляется как </a:t>
                      </a:r>
                      <a:r>
                        <a:rPr lang="en-US" baseline="0" dirty="0"/>
                        <a:t>XOR </a:t>
                      </a:r>
                      <a:r>
                        <a:rPr lang="ru-RU" baseline="0" dirty="0"/>
                        <a:t>соответствующих блоков на</a:t>
                      </a:r>
                      <a:r>
                        <a:rPr lang="en-US" baseline="0" dirty="0"/>
                        <a:t> N </a:t>
                      </a:r>
                      <a:r>
                        <a:rPr lang="ru-RU" baseline="0" dirty="0"/>
                        <a:t>дисках.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 потере любого диска массив</a:t>
                      </a:r>
                      <a:r>
                        <a:rPr lang="ru-RU" baseline="0" dirty="0"/>
                        <a:t> остаётся работоспособным.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150409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 + …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r>
                        <a:rPr lang="en-US" baseline="0" dirty="0"/>
                        <a:t> + …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</a:t>
            </a:r>
            <a:r>
              <a:rPr lang="en-US" dirty="0"/>
              <a:t>     </a:t>
            </a:r>
            <a:r>
              <a:rPr lang="ru-RU" dirty="0"/>
              <a:t>    Диск </a:t>
            </a:r>
            <a:r>
              <a:rPr lang="en-US" dirty="0"/>
              <a:t>N</a:t>
            </a:r>
            <a:endParaRPr lang="ru-RU" dirty="0"/>
          </a:p>
        </p:txBody>
      </p:sp>
      <p:sp>
        <p:nvSpPr>
          <p:cNvPr id="18" name="Right Arrow 17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ight Arrow 18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ight Arrow 19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ight Arrow 21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ight Arrow 22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10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состоит из </a:t>
                      </a:r>
                      <a:r>
                        <a:rPr lang="en-US" dirty="0"/>
                        <a:t>N</a:t>
                      </a:r>
                      <a:r>
                        <a:rPr lang="ru-RU" dirty="0"/>
                        <a:t>+1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дисков.</a:t>
                      </a:r>
                      <a:r>
                        <a:rPr lang="ru-RU" baseline="0" dirty="0"/>
                        <a:t> На первых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дисках данные хранятся, как на </a:t>
                      </a:r>
                      <a:r>
                        <a:rPr lang="en-US" baseline="0" dirty="0"/>
                        <a:t>RAID0.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На последнем диске каждый блок вычисляется как </a:t>
                      </a:r>
                      <a:r>
                        <a:rPr lang="en-US" baseline="0" dirty="0"/>
                        <a:t>XOR </a:t>
                      </a:r>
                      <a:r>
                        <a:rPr lang="ru-RU" baseline="0" dirty="0"/>
                        <a:t>соответствующих блоков на</a:t>
                      </a:r>
                      <a:r>
                        <a:rPr lang="en-US" baseline="0" dirty="0"/>
                        <a:t> N </a:t>
                      </a:r>
                      <a:r>
                        <a:rPr lang="ru-RU" baseline="0" dirty="0"/>
                        <a:t>дисках.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 потере любого диска массив</a:t>
                      </a:r>
                      <a:r>
                        <a:rPr lang="ru-RU" baseline="0" dirty="0"/>
                        <a:t> остаётся работоспособным.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Такой массив имеет концептуальный недостаток: диск с блоками чётности будет изнашиваться быстрее других дисков.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150409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 + …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r>
                        <a:rPr lang="en-US" baseline="0" dirty="0"/>
                        <a:t> + …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</a:t>
            </a:r>
            <a:r>
              <a:rPr lang="en-US" dirty="0"/>
              <a:t>     </a:t>
            </a:r>
            <a:r>
              <a:rPr lang="ru-RU" dirty="0"/>
              <a:t>    Диск </a:t>
            </a:r>
            <a:r>
              <a:rPr lang="en-US" dirty="0"/>
              <a:t>N</a:t>
            </a:r>
            <a:endParaRPr lang="ru-RU" dirty="0"/>
          </a:p>
        </p:txBody>
      </p:sp>
      <p:sp>
        <p:nvSpPr>
          <p:cNvPr id="18" name="Right Arrow 17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ight Arrow 18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ight Arrow 19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ight Arrow 21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ight Arrow 22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8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aseline="0" dirty="0"/>
                        <a:t>Массив строится так же, как и </a:t>
                      </a:r>
                      <a:r>
                        <a:rPr lang="en-US" baseline="0" dirty="0"/>
                        <a:t>RAID4, </a:t>
                      </a:r>
                      <a:r>
                        <a:rPr lang="ru-RU" baseline="0" dirty="0"/>
                        <a:t>но блоки чётности в разных страйпах хранятся на разных дисках: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196227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b20 + b21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33946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28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2044"/>
              </p:ext>
            </p:extLst>
          </p:nvPr>
        </p:nvGraphicFramePr>
        <p:xfrm>
          <a:off x="0" y="365762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Write holes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Запись</a:t>
                      </a:r>
                      <a:r>
                        <a:rPr lang="ru-RU" baseline="0" dirty="0"/>
                        <a:t> на разные диски будет происходить в разное время.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baseline="0" dirty="0"/>
                        <a:t>Рассмотрим такой сценарий: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начинается запись на </a:t>
                      </a:r>
                      <a:r>
                        <a:rPr lang="en-US" baseline="0" dirty="0"/>
                        <a:t>RAID1,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диск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#0</a:t>
                      </a:r>
                      <a:r>
                        <a:rPr lang="ru-RU" baseline="0" dirty="0"/>
                        <a:t> обработал запрос на запись сектора,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произошёл сбой питания,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на диске </a:t>
                      </a:r>
                      <a:r>
                        <a:rPr lang="en-US" baseline="0" dirty="0"/>
                        <a:t>#1 </a:t>
                      </a:r>
                      <a:r>
                        <a:rPr lang="ru-RU" baseline="0" dirty="0"/>
                        <a:t>сектор остался без изменений.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06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Write holes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aseline="0" dirty="0"/>
                        <a:t>Аппаратный способ решения:</a:t>
                      </a: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BBU (Battery Backup Unit) </a:t>
                      </a:r>
                      <a:r>
                        <a:rPr lang="ru-RU" baseline="0" dirty="0"/>
                        <a:t>в </a:t>
                      </a:r>
                      <a:r>
                        <a:rPr lang="en-US" baseline="0" dirty="0"/>
                        <a:t>RAID-</a:t>
                      </a:r>
                      <a:r>
                        <a:rPr lang="ru-RU" baseline="0" dirty="0"/>
                        <a:t>контроллерах.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Программные способы решения: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write intent bitmap (</a:t>
                      </a:r>
                      <a:r>
                        <a:rPr lang="en-US" baseline="0" dirty="0" err="1"/>
                        <a:t>linux</a:t>
                      </a:r>
                      <a:r>
                        <a:rPr lang="en-US" baseline="0" dirty="0"/>
                        <a:t> md),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/>
                        <a:t>checksumming</a:t>
                      </a:r>
                      <a:r>
                        <a:rPr lang="en-US" baseline="0" dirty="0"/>
                        <a:t> + COW (ZFS),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SSD journal: </a:t>
                      </a:r>
                      <a:r>
                        <a:rPr lang="en-US" baseline="0" dirty="0">
                          <a:hlinkClick r:id="rId3"/>
                        </a:rPr>
                        <a:t>https://lwn.net/Articles/665299/</a:t>
                      </a:r>
                      <a:r>
                        <a:rPr lang="en-US" baseline="0" dirty="0"/>
                        <a:t> 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aseline="0" dirty="0"/>
                        <a:t>Write intent bitmap, </a:t>
                      </a:r>
                      <a:r>
                        <a:rPr lang="ru-RU" baseline="0" dirty="0"/>
                        <a:t>помимо исправления </a:t>
                      </a:r>
                      <a:r>
                        <a:rPr lang="en-US" baseline="0" dirty="0"/>
                        <a:t>write holes, </a:t>
                      </a:r>
                      <a:r>
                        <a:rPr lang="ru-RU" baseline="0" dirty="0"/>
                        <a:t>позволяет уменьшить время проверки и перестроения массива после аварийного выключения.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96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02760"/>
              </p:ext>
            </p:extLst>
          </p:nvPr>
        </p:nvGraphicFramePr>
        <p:xfrm>
          <a:off x="0" y="365760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ru-RU" sz="2400" dirty="0"/>
                        <a:t>Ещё одна проблема </a:t>
                      </a:r>
                      <a:r>
                        <a:rPr lang="en-US" sz="2400" dirty="0"/>
                        <a:t>RAID5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r>
                        <a:rPr lang="ru-RU" dirty="0"/>
                        <a:t>Восстановление</a:t>
                      </a:r>
                      <a:r>
                        <a:rPr lang="ru-RU" baseline="0" dirty="0"/>
                        <a:t> данных занимает достаточно долго времени</a:t>
                      </a:r>
                      <a:r>
                        <a:rPr lang="en-US" baseline="0" dirty="0"/>
                        <a:t>*</a:t>
                      </a:r>
                      <a:r>
                        <a:rPr lang="ru-RU" baseline="0" dirty="0"/>
                        <a:t>, притом в течение всего этого промежутка на оставшиеся диски создаётся высокая нагрузка, что повышает вероятность выхода из строя ещё одного диска во время перестроения </a:t>
                      </a:r>
                      <a:r>
                        <a:rPr lang="en-US" baseline="0" dirty="0"/>
                        <a:t>RAID5.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В практике наблюдалось достаточно количество ситуаций, когда во время перестроения массива отказывал второй диск. По этой причине на больших массивах от </a:t>
                      </a:r>
                      <a:r>
                        <a:rPr lang="en-US" baseline="0" dirty="0"/>
                        <a:t>RAID5 </a:t>
                      </a:r>
                      <a:r>
                        <a:rPr lang="ru-RU" baseline="0" dirty="0"/>
                        <a:t>отказались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в пользу </a:t>
                      </a:r>
                      <a:r>
                        <a:rPr lang="en-US" baseline="0" dirty="0"/>
                        <a:t>RAID6, </a:t>
                      </a:r>
                      <a:r>
                        <a:rPr lang="ru-RU" baseline="0" dirty="0"/>
                        <a:t>разрешающего терять произвольные два диска.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163272"/>
            <a:ext cx="873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Перезаписать диск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10Tb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 на скорости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100Mb/sec 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займёт порядка полутора суток.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07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13155"/>
              </p:ext>
            </p:extLst>
          </p:nvPr>
        </p:nvGraphicFramePr>
        <p:xfrm>
          <a:off x="0" y="365760"/>
          <a:ext cx="12192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en-US" sz="2400" dirty="0"/>
                        <a:t>RAID6 </a:t>
                      </a:r>
                      <a:r>
                        <a:rPr lang="ru-RU" sz="2400" dirty="0"/>
                        <a:t>и коды Рида-Соломона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Приложение пишет </a:t>
                      </a:r>
                      <a:r>
                        <a:rPr lang="en-US" dirty="0"/>
                        <a:t>1Gb </a:t>
                      </a:r>
                      <a:r>
                        <a:rPr lang="ru-RU" dirty="0"/>
                        <a:t>данных на диск следующим образом: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ru-RU" dirty="0"/>
                        <a:t>Записать </a:t>
                      </a:r>
                      <a:r>
                        <a:rPr lang="en-US" dirty="0"/>
                        <a:t>1Mb,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П</a:t>
                      </a:r>
                      <a:r>
                        <a:rPr lang="ru-RU" dirty="0" err="1"/>
                        <a:t>одождать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1c,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П</a:t>
                      </a:r>
                      <a:r>
                        <a:rPr lang="ru-RU" dirty="0" err="1"/>
                        <a:t>овторить</a:t>
                      </a:r>
                      <a:r>
                        <a:rPr lang="ru-RU" dirty="0"/>
                        <a:t>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dirty="0"/>
                        <a:t>Запускаем такое</a:t>
                      </a:r>
                      <a:r>
                        <a:rPr lang="ru-RU" baseline="0" dirty="0"/>
                        <a:t> приложение на каждом из дисков на кластере из </a:t>
                      </a:r>
                      <a:r>
                        <a:rPr lang="en-US" baseline="0" dirty="0"/>
                        <a:t>3000 </a:t>
                      </a:r>
                      <a:r>
                        <a:rPr lang="ru-RU" baseline="0" dirty="0"/>
                        <a:t>машин с </a:t>
                      </a:r>
                      <a:r>
                        <a:rPr lang="en-US" baseline="0" dirty="0"/>
                        <a:t>HW RAID.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/>
                        <a:t>Через 3 недели читаем содержимое файлов.</a:t>
                      </a:r>
                      <a:endParaRPr lang="en-US" baseline="0" dirty="0"/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endParaRPr lang="en-US" baseline="0" dirty="0"/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7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798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7469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798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4692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768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9067918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044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9067918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60446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8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06822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Потерю диска, хранящего 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координату сообщения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, можно рассматривать как проекцию на плоскость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{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=0}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654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06822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54795" r="-104" b="-10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6549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062B3A-738A-2247-94FD-BB4C75A1E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405" y="820420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3754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Потерю диска, хранящего 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координату сообщения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, можно рассматривать как проекцию на плоскость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{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=0}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239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3754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54795" r="-104" b="-10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2399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73B3843-65B6-CA48-A4C0-DB8FBA858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599" y="817467"/>
            <a:ext cx="6060262" cy="45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874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491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874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491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B48CB5C-6219-A14D-9D17-8A767E57710B}"/>
              </a:ext>
            </a:extLst>
          </p:cNvPr>
          <p:cNvSpPr/>
          <p:nvPr/>
        </p:nvSpPr>
        <p:spPr>
          <a:xfrm>
            <a:off x="5584370" y="3298371"/>
            <a:ext cx="1034143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4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1685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0676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1685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06763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199AB6-E434-4641-BDBC-8E3D51BA6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04" y="815337"/>
            <a:ext cx="6048596" cy="45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073882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66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073882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64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01CC0D-DF76-3648-88CA-719053145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69" y="815337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98333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934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98333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934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2C75942-5D43-3544-84B9-FCB799ACD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6" y="820418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578480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578480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089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428347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/>
                            <a:t>, образ которого пересекается</a:t>
                          </a:r>
                          <a:r>
                            <a:rPr lang="ru-RU" sz="1800" baseline="0" dirty="0"/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/>
                            <a:t>-</a:t>
                          </a:r>
                          <a:r>
                            <a:rPr lang="ru-RU" sz="1800" baseline="0" dirty="0"/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/>
                        </a:p>
                        <a:p>
                          <a:r>
                            <a:rPr lang="ru-RU" sz="1800" baseline="0" dirty="0"/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байт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</a:t>
                          </a:r>
                          <a:r>
                            <a:rPr lang="en-US" sz="1800" dirty="0"/>
                            <a:t>,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можно</a:t>
                          </a:r>
                          <a:r>
                            <a:rPr lang="ru-RU" sz="1800" baseline="0" dirty="0"/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428347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846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Приложение пишет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1Gb 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данных на диск следующим образом: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Записать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1Mb,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</a:t>
                      </a:r>
                      <a:r>
                        <a:rPr lang="ru-R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одождать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1c,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</a:t>
                      </a:r>
                      <a:r>
                        <a:rPr lang="ru-R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овторить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Запускаем такое</a:t>
                      </a: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приложение на каждом из дисков на кластере из </a:t>
                      </a:r>
                      <a:r>
                        <a:rPr lang="en-US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3000 </a:t>
                      </a: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машин с </a:t>
                      </a:r>
                      <a:r>
                        <a:rPr lang="en-US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HW RAID.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Через 3 недели читаем содержимое файлов.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/>
                        <a:t>Нашлось примерно 150 </a:t>
                      </a:r>
                      <a:r>
                        <a:rPr lang="ru-RU" baseline="0" dirty="0" err="1"/>
                        <a:t>одномегабайтных</a:t>
                      </a:r>
                      <a:r>
                        <a:rPr lang="ru-RU" baseline="0" dirty="0"/>
                        <a:t> блоков с изменившимся содержимым</a:t>
                      </a:r>
                      <a:r>
                        <a:rPr lang="en-US" baseline="0" dirty="0"/>
                        <a:t>, </a:t>
                      </a:r>
                      <a:r>
                        <a:rPr lang="ru-RU" baseline="0" dirty="0"/>
                        <a:t>причём чтение из них завершалось «успешно» с точки зрения как оборудования</a:t>
                      </a:r>
                      <a:r>
                        <a:rPr lang="en-US" baseline="0" dirty="0"/>
                        <a:t>, </a:t>
                      </a:r>
                      <a:r>
                        <a:rPr lang="ru-RU" baseline="0" dirty="0"/>
                        <a:t>так и файловой системы.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3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/>
                            <a:t>, образ которого пересекается</a:t>
                          </a:r>
                          <a:r>
                            <a:rPr lang="ru-RU" sz="1800" baseline="0" dirty="0"/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/>
                            <a:t>-</a:t>
                          </a:r>
                          <a:r>
                            <a:rPr lang="ru-RU" sz="1800" baseline="0" dirty="0"/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/>
                        </a:p>
                        <a:p>
                          <a:r>
                            <a:rPr lang="ru-RU" sz="1800" baseline="0" dirty="0"/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байт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</a:t>
                          </a:r>
                          <a:r>
                            <a:rPr lang="en-US" sz="1800" dirty="0"/>
                            <a:t>,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можно</a:t>
                          </a:r>
                          <a:r>
                            <a:rPr lang="ru-RU" sz="1800" baseline="0" dirty="0"/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</a:p>
                        <a:p>
                          <a:endParaRPr lang="en-US" sz="1800" baseline="0" dirty="0"/>
                        </a:p>
                        <a:p>
                          <a:r>
                            <a:rPr lang="ru-RU" sz="1800" dirty="0"/>
                            <a:t>На практике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выбирается так, чтобы</a:t>
                          </a:r>
                          <a:r>
                            <a:rPr lang="ru-RU" sz="1800" baseline="0" dirty="0"/>
                            <a:t> первые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координат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совпадали с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3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962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020850"/>
                  </p:ext>
                </p:extLst>
              </p:nvPr>
            </p:nvGraphicFramePr>
            <p:xfrm>
              <a:off x="0" y="365760"/>
              <a:ext cx="12192000" cy="580815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 образ которого пересекается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-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  <a:p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байт</a:t>
                          </a:r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байт</a:t>
                          </a:r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можно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Как доказать существование таких вложений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?</a:t>
                          </a:r>
                        </a:p>
                        <a:p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Пусть поле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содержит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элементов. Покажите, что количество наборов 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линейно независимых векторов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равно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⋅…⋅(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Пусть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GL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1800" dirty="0"/>
                            <a:t> -- </a:t>
                          </a:r>
                          <a:r>
                            <a:rPr lang="ru-RU" sz="1800" dirty="0"/>
                            <a:t>группа невырожденных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матриц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 коэффициентами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ru-RU" sz="1800" dirty="0"/>
                            <a:t>. Покажите, что количество элементов в ней равно</a:t>
                          </a:r>
                          <a:br>
                            <a:rPr lang="en-US" sz="1800" baseline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⋅…⋅</m:t>
                              </m:r>
                              <m:d>
                                <m:d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1800" b="0" baseline="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Покажите, что число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мерных подпространств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равно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800" dirty="0" smtClean="0"/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⋅…⋅(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ru-RU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d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⋅…⋅</m:t>
                                  </m:r>
                                  <m:d>
                                    <m:d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−1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oMath>
                          </a14:m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Покажите, что количество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мерных подпространств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которые</a:t>
                          </a:r>
                          <a:r>
                            <a:rPr lang="ru-RU" sz="1800" baseline="0" dirty="0"/>
                            <a:t> содержат хотя бы одну координатную ось, много меньше числа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baseline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020850"/>
                  </p:ext>
                </p:extLst>
              </p:nvPr>
            </p:nvGraphicFramePr>
            <p:xfrm>
              <a:off x="0" y="365760"/>
              <a:ext cx="12192000" cy="580815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0955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9456" r="-104" b="-1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41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70866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53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749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07344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Страницы можно делать большего размера, чтобы большинство запросов на чтение можно было исполнить с одного диска.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Можно запрашивать чтения с дисков с избыточными данными и восстанавливать пользовательские страницы, будто медленные диски были потеряны.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0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165582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41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Можно использовать схему </a:t>
                      </a:r>
                      <a:r>
                        <a:rPr lang="en-US" sz="1800" dirty="0"/>
                        <a:t>RS(n, n + m + k) </a:t>
                      </a:r>
                      <a:r>
                        <a:rPr lang="ru-RU" sz="1800" dirty="0"/>
                        <a:t>и не дожидаться записи на </a:t>
                      </a:r>
                      <a:r>
                        <a:rPr lang="en-US" sz="1800" dirty="0"/>
                        <a:t>k </a:t>
                      </a:r>
                      <a:r>
                        <a:rPr lang="ru-RU" sz="1800" dirty="0"/>
                        <a:t>дисков, считая данные на медленных дисках потерянными.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83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25041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Read amplification </a:t>
                      </a:r>
                      <a:r>
                        <a:rPr lang="ru-RU" sz="1800" dirty="0"/>
                        <a:t>при восстановлении утерянных страниц: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восстановить </a:t>
                      </a:r>
                      <a:r>
                        <a:rPr lang="en-US" sz="1800" dirty="0"/>
                        <a:t>1 </a:t>
                      </a:r>
                      <a:r>
                        <a:rPr lang="ru-RU" sz="1800" dirty="0"/>
                        <a:t>страницу, необходимо прочесть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849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97064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Read amplification </a:t>
                      </a:r>
                      <a:r>
                        <a:rPr lang="ru-RU" sz="1800" dirty="0"/>
                        <a:t>при восстановлении утерянных страниц: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восстановить </a:t>
                      </a:r>
                      <a:r>
                        <a:rPr lang="en-US" sz="1800" dirty="0"/>
                        <a:t>1 </a:t>
                      </a:r>
                      <a:r>
                        <a:rPr lang="ru-RU" sz="1800" dirty="0"/>
                        <a:t>страницу, необходимо прочесть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800" dirty="0"/>
                        <a:t>Есть класс </a:t>
                      </a:r>
                      <a:r>
                        <a:rPr lang="en-US" sz="1800" dirty="0"/>
                        <a:t>MSR-</a:t>
                      </a:r>
                      <a:r>
                        <a:rPr lang="ru-RU" sz="1800" dirty="0"/>
                        <a:t>кодов </a:t>
                      </a:r>
                      <a:r>
                        <a:rPr lang="en-US" sz="1800" dirty="0"/>
                        <a:t>(Minimum Storage Regenerating), </a:t>
                      </a:r>
                      <a:r>
                        <a:rPr lang="ru-RU" sz="1800" dirty="0"/>
                        <a:t>которые минимизируют траффик репликации.</a:t>
                      </a:r>
                      <a:br>
                        <a:rPr lang="en-US" sz="1800" dirty="0"/>
                      </a:br>
                      <a:r>
                        <a:rPr lang="ru-RU" sz="1800" dirty="0"/>
                        <a:t>См. </a:t>
                      </a: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Clay Codes: Moulding MDS Codes to Yield an MSR Code</a:t>
                      </a:r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https://www.usenix.org/system/files/conference/fast18/fast18-vajha.pdf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666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12898"/>
              </p:ext>
            </p:extLst>
          </p:nvPr>
        </p:nvGraphicFramePr>
        <p:xfrm>
          <a:off x="0" y="365760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ru-RU" sz="2400" dirty="0"/>
                        <a:t>Модель ошибок в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r>
                        <a:rPr lang="ru-RU" sz="1800" b="1" dirty="0"/>
                        <a:t>Напоминание</a:t>
                      </a:r>
                      <a:r>
                        <a:rPr lang="ru-RU" sz="1800" dirty="0"/>
                        <a:t>: </a:t>
                      </a:r>
                      <a:r>
                        <a:rPr lang="en-US" sz="1800" dirty="0"/>
                        <a:t>RAID6, </a:t>
                      </a:r>
                      <a:r>
                        <a:rPr lang="ru-RU" sz="1800" dirty="0"/>
                        <a:t>как и </a:t>
                      </a:r>
                      <a:r>
                        <a:rPr lang="en-US" sz="1800" dirty="0"/>
                        <a:t>RAID5, </a:t>
                      </a:r>
                      <a:r>
                        <a:rPr lang="ru-RU" sz="1800" dirty="0"/>
                        <a:t>предполагает, что поломка диска проявляется как явная ошибка при попытке чтения. В этом случае мы понимаем, что надо восстановить данные, используя доступные диски. </a:t>
                      </a:r>
                      <a:r>
                        <a:rPr lang="en-US" sz="1800" dirty="0"/>
                        <a:t>RAID6 </a:t>
                      </a:r>
                      <a:r>
                        <a:rPr lang="ru-RU" sz="1800" dirty="0"/>
                        <a:t>никак не защищает от </a:t>
                      </a:r>
                      <a:r>
                        <a:rPr lang="en-US" sz="1800" dirty="0"/>
                        <a:t>bit rot, </a:t>
                      </a:r>
                      <a:r>
                        <a:rPr lang="ru-RU" sz="1800" dirty="0"/>
                        <a:t>т.е. ситуации, когда диск успешно выполняет чтение, но возвращает мусор.</a:t>
                      </a:r>
                    </a:p>
                    <a:p>
                      <a:endParaRPr lang="ru-RU" sz="1800" dirty="0"/>
                    </a:p>
                    <a:p>
                      <a:r>
                        <a:rPr lang="ru-RU" sz="1800" dirty="0"/>
                        <a:t>Использование </a:t>
                      </a:r>
                      <a:r>
                        <a:rPr lang="en-US" sz="1800" dirty="0"/>
                        <a:t>RAID6 </a:t>
                      </a:r>
                      <a:r>
                        <a:rPr lang="ru-RU" sz="1800" dirty="0"/>
                        <a:t>не отменяет необходимости контроля целостности данных на дисках.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19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70336"/>
              </p:ext>
            </p:extLst>
          </p:nvPr>
        </p:nvGraphicFramePr>
        <p:xfrm>
          <a:off x="0" y="365761"/>
          <a:ext cx="12192000" cy="219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ru-RU" dirty="0"/>
                        <a:t>Выводы: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Данные</a:t>
                      </a:r>
                      <a:r>
                        <a:rPr lang="ru-RU" baseline="0" dirty="0"/>
                        <a:t> нельзя хранить в единственном экземпляре,</a:t>
                      </a:r>
                      <a:endParaRPr lang="ru-RU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Необходимы</a:t>
                      </a:r>
                      <a:r>
                        <a:rPr lang="ru-RU" baseline="0" dirty="0"/>
                        <a:t> контрольные суммы для проверки целостности,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baseline="0" dirty="0"/>
                        <a:t>Необходима активная фоновая проверка данных.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ru-RU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Хранение</a:t>
                      </a:r>
                      <a:r>
                        <a:rPr lang="ru-RU" baseline="0" dirty="0"/>
                        <a:t> реплик или использование </a:t>
                      </a:r>
                      <a:r>
                        <a:rPr lang="en-US" baseline="0" dirty="0"/>
                        <a:t>Reed-Solomon</a:t>
                      </a:r>
                      <a:r>
                        <a:rPr lang="ru-RU" baseline="0" dirty="0"/>
                        <a:t>,</a:t>
                      </a:r>
                      <a:endParaRPr lang="en-US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/>
                        <a:t>ZFS </a:t>
                      </a:r>
                      <a:r>
                        <a:rPr lang="ru-RU" baseline="0" dirty="0"/>
                        <a:t>и </a:t>
                      </a:r>
                      <a:r>
                        <a:rPr lang="en-US" baseline="0" dirty="0" err="1"/>
                        <a:t>btrfs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хранят криптографические </a:t>
                      </a:r>
                      <a:r>
                        <a:rPr lang="ru-RU" baseline="0" dirty="0" err="1"/>
                        <a:t>хеши</a:t>
                      </a:r>
                      <a:r>
                        <a:rPr lang="ru-RU" baseline="0" dirty="0"/>
                        <a:t> всех записанных данных, </a:t>
                      </a:r>
                      <a:r>
                        <a:rPr lang="en-US" baseline="0" dirty="0"/>
                        <a:t>ext4 </a:t>
                      </a:r>
                      <a:r>
                        <a:rPr lang="ru-RU" baseline="0" dirty="0"/>
                        <a:t>хранит только </a:t>
                      </a:r>
                      <a:r>
                        <a:rPr lang="en-US" baseline="0" dirty="0"/>
                        <a:t>CRC,</a:t>
                      </a:r>
                      <a:endParaRPr lang="ru-RU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/>
                        <a:t>Online scrubbing &amp; repair </a:t>
                      </a:r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ZFS </a:t>
                      </a:r>
                      <a:r>
                        <a:rPr lang="ru-RU" baseline="0" dirty="0"/>
                        <a:t>и </a:t>
                      </a:r>
                      <a:r>
                        <a:rPr lang="en-US" baseline="0" dirty="0" err="1"/>
                        <a:t>btrfs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или в </a:t>
                      </a:r>
                      <a:r>
                        <a:rPr lang="en-US" baseline="0" dirty="0"/>
                        <a:t>HW RAID-</a:t>
                      </a:r>
                      <a:r>
                        <a:rPr lang="ru-RU" baseline="0" dirty="0"/>
                        <a:t>контроллерах.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6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88528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01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8055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9802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Проверяет наличие ошибки во всех данных, но делает это с помощью </a:t>
                      </a:r>
                      <a:r>
                        <a:rPr lang="en-US" dirty="0"/>
                        <a:t>assert(),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рассмотреть случай, когда </a:t>
                      </a:r>
                      <a:r>
                        <a:rPr lang="en-US" dirty="0"/>
                        <a:t>IO </a:t>
                      </a:r>
                      <a:r>
                        <a:rPr lang="ru-RU" dirty="0"/>
                        <a:t>завершается неудачно и в заголовке транзакции, и в журнале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Использует </a:t>
                      </a:r>
                      <a:r>
                        <a:rPr lang="en-US" dirty="0"/>
                        <a:t>Adler32 </a:t>
                      </a:r>
                      <a:r>
                        <a:rPr lang="ru-RU" dirty="0"/>
                        <a:t>для проверки целостности данных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5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3816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6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</TotalTime>
  <Words>3819</Words>
  <Application>Microsoft Macintosh PowerPoint</Application>
  <PresentationFormat>Widescreen</PresentationFormat>
  <Paragraphs>790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Dominique Lefevre</cp:lastModifiedBy>
  <cp:revision>193</cp:revision>
  <cp:lastPrinted>2017-11-27T09:09:54Z</cp:lastPrinted>
  <dcterms:created xsi:type="dcterms:W3CDTF">2016-09-20T13:25:15Z</dcterms:created>
  <dcterms:modified xsi:type="dcterms:W3CDTF">2020-11-12T11:26:09Z</dcterms:modified>
</cp:coreProperties>
</file>